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24"/>
    <p:restoredTop sz="94737"/>
  </p:normalViewPr>
  <p:slideViewPr>
    <p:cSldViewPr snapToGrid="0" snapToObjects="1">
      <p:cViewPr varScale="1">
        <p:scale>
          <a:sx n="105" d="100"/>
          <a:sy n="105" d="100"/>
        </p:scale>
        <p:origin x="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3E34A-04CE-134F-B3CB-C001F64EA764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2782-EF3F-5C43-BBAD-18987C3376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7932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3E34A-04CE-134F-B3CB-C001F64EA764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2782-EF3F-5C43-BBAD-18987C3376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897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3E34A-04CE-134F-B3CB-C001F64EA764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2782-EF3F-5C43-BBAD-18987C3376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050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3E34A-04CE-134F-B3CB-C001F64EA764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2782-EF3F-5C43-BBAD-18987C3376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258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3E34A-04CE-134F-B3CB-C001F64EA764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2782-EF3F-5C43-BBAD-18987C3376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267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3E34A-04CE-134F-B3CB-C001F64EA764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2782-EF3F-5C43-BBAD-18987C3376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405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3E34A-04CE-134F-B3CB-C001F64EA764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2782-EF3F-5C43-BBAD-18987C337658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85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3E34A-04CE-134F-B3CB-C001F64EA764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2782-EF3F-5C43-BBAD-18987C3376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576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3E34A-04CE-134F-B3CB-C001F64EA764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2782-EF3F-5C43-BBAD-18987C3376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8161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3E34A-04CE-134F-B3CB-C001F64EA764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2782-EF3F-5C43-BBAD-18987C3376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732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823E34A-04CE-134F-B3CB-C001F64EA764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2782-EF3F-5C43-BBAD-18987C3376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373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823E34A-04CE-134F-B3CB-C001F64EA764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E73F2782-EF3F-5C43-BBAD-18987C3376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478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04E773-A345-4445-9236-BA95E9A81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5562"/>
            <a:ext cx="8991600" cy="2767102"/>
          </a:xfrm>
        </p:spPr>
        <p:txBody>
          <a:bodyPr>
            <a:normAutofit/>
          </a:bodyPr>
          <a:lstStyle/>
          <a:p>
            <a:r>
              <a:rPr lang="ru-RU" dirty="0"/>
              <a:t>Предсказание </a:t>
            </a:r>
            <a:r>
              <a:rPr lang="en-US" dirty="0"/>
              <a:t>Z-DNA </a:t>
            </a:r>
            <a:r>
              <a:rPr lang="ru-RU" dirty="0"/>
              <a:t>и её консервативности среди таксона </a:t>
            </a:r>
            <a:r>
              <a:rPr lang="en-US" dirty="0"/>
              <a:t>Betaproteobacteria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93E507-6A32-5F45-8905-D8D9DB0863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Подготовлено студентами 3 курса </a:t>
            </a:r>
            <a:r>
              <a:rPr lang="ru-RU" dirty="0" err="1"/>
              <a:t>майнора</a:t>
            </a:r>
            <a:r>
              <a:rPr lang="ru-RU" dirty="0"/>
              <a:t> «</a:t>
            </a:r>
            <a:r>
              <a:rPr lang="ru-RU" dirty="0" err="1"/>
              <a:t>Биоинформатика</a:t>
            </a:r>
            <a:r>
              <a:rPr lang="ru-RU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0577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7861E-7B9D-E944-A5A3-086823317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36" y="24156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/>
              <a:t>Спасибо за внимание!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20041-FBD6-AB43-9D64-D445CEE44ED5}"/>
              </a:ext>
            </a:extLst>
          </p:cNvPr>
          <p:cNvSpPr txBox="1"/>
          <p:nvPr/>
        </p:nvSpPr>
        <p:spPr>
          <a:xfrm>
            <a:off x="3524527" y="3779520"/>
            <a:ext cx="5142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Мы готовы ответить на ваши вопросы</a:t>
            </a:r>
          </a:p>
        </p:txBody>
      </p:sp>
    </p:spTree>
    <p:extLst>
      <p:ext uri="{BB962C8B-B14F-4D97-AF65-F5344CB8AC3E}">
        <p14:creationId xmlns:p14="http://schemas.microsoft.com/office/powerpoint/2010/main" val="3475253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56B54C-D0CB-7D4D-88EF-6632E1B8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4" y="73886"/>
            <a:ext cx="10515600" cy="881486"/>
          </a:xfrm>
        </p:spPr>
        <p:txBody>
          <a:bodyPr/>
          <a:lstStyle/>
          <a:p>
            <a:pPr algn="ctr"/>
            <a:r>
              <a:rPr lang="en-US" dirty="0"/>
              <a:t>Betaproteobacteria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CBF8EC-5E77-F34F-AB1C-C97DF76FA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004" y="1198949"/>
            <a:ext cx="9841992" cy="646331"/>
          </a:xfrm>
        </p:spPr>
        <p:txBody>
          <a:bodyPr/>
          <a:lstStyle/>
          <a:p>
            <a:r>
              <a:rPr lang="ru-RU" sz="2000" dirty="0"/>
              <a:t>Класс грамм-отрицательных бактерий; насчитывает более 75 родов и 400 видов</a:t>
            </a:r>
          </a:p>
          <a:p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0D99AE29-F2F5-5B47-A006-A2B4E43A6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388568"/>
              </p:ext>
            </p:extLst>
          </p:nvPr>
        </p:nvGraphicFramePr>
        <p:xfrm>
          <a:off x="9099800" y="1962038"/>
          <a:ext cx="2836411" cy="403860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2836411">
                  <a:extLst>
                    <a:ext uri="{9D8B030D-6E8A-4147-A177-3AD203B41FA5}">
                      <a16:colId xmlns:a16="http://schemas.microsoft.com/office/drawing/2014/main" val="581088808"/>
                    </a:ext>
                  </a:extLst>
                </a:gridCol>
              </a:tblGrid>
              <a:tr h="39608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2400" dirty="0">
                          <a:effectLst/>
                        </a:rPr>
                        <a:t>Исследуемые роды:</a:t>
                      </a:r>
                      <a:endParaRPr lang="en" sz="24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20794733"/>
                  </a:ext>
                </a:extLst>
              </a:tr>
              <a:tr h="396085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2400" dirty="0">
                          <a:effectLst/>
                        </a:rPr>
                        <a:t>Neisseria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07977686"/>
                  </a:ext>
                </a:extLst>
              </a:tr>
              <a:tr h="396085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2400" dirty="0" err="1">
                          <a:solidFill>
                            <a:srgbClr val="24292F"/>
                          </a:solidFill>
                          <a:effectLst/>
                        </a:rPr>
                        <a:t>Herbaspirillum</a:t>
                      </a:r>
                      <a:endParaRPr lang="en" sz="2400" dirty="0">
                        <a:solidFill>
                          <a:srgbClr val="24292F"/>
                        </a:solidFill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055102233"/>
                  </a:ext>
                </a:extLst>
              </a:tr>
              <a:tr h="396085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2400" dirty="0" err="1">
                          <a:effectLst/>
                        </a:rPr>
                        <a:t>Massilia</a:t>
                      </a:r>
                      <a:endParaRPr lang="en" sz="24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354011535"/>
                  </a:ext>
                </a:extLst>
              </a:tr>
              <a:tr h="396085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2400" dirty="0" err="1">
                          <a:effectLst/>
                        </a:rPr>
                        <a:t>Comamonas</a:t>
                      </a:r>
                      <a:endParaRPr lang="en" sz="24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003896469"/>
                  </a:ext>
                </a:extLst>
              </a:tr>
              <a:tr h="396085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2400" dirty="0" err="1">
                          <a:effectLst/>
                        </a:rPr>
                        <a:t>Paraburkholderia</a:t>
                      </a:r>
                      <a:endParaRPr lang="en" sz="24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256892253"/>
                  </a:ext>
                </a:extLst>
              </a:tr>
              <a:tr h="396085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2400" dirty="0" err="1">
                          <a:effectLst/>
                        </a:rPr>
                        <a:t>Rhodoferax</a:t>
                      </a:r>
                      <a:endParaRPr lang="en" sz="24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204475598"/>
                  </a:ext>
                </a:extLst>
              </a:tr>
              <a:tr h="396085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2400" dirty="0" err="1">
                          <a:effectLst/>
                        </a:rPr>
                        <a:t>Pandoraea</a:t>
                      </a:r>
                      <a:endParaRPr lang="en" sz="24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152259484"/>
                  </a:ext>
                </a:extLst>
              </a:tr>
              <a:tr h="396085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2400" dirty="0">
                          <a:effectLst/>
                        </a:rPr>
                        <a:t>Bordetella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78223234"/>
                  </a:ext>
                </a:extLst>
              </a:tr>
              <a:tr h="396085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2400" dirty="0" err="1">
                          <a:effectLst/>
                        </a:rPr>
                        <a:t>Acidovorax</a:t>
                      </a:r>
                      <a:endParaRPr lang="en" sz="24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842475097"/>
                  </a:ext>
                </a:extLst>
              </a:tr>
            </a:tbl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D297AD-F69B-CB49-B3F0-653CA4CA7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946" y="1962038"/>
            <a:ext cx="2312458" cy="346868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A6DBF1-B704-8A42-8EA6-AA883490D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477" y="2088857"/>
            <a:ext cx="3300783" cy="32794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032017D-F13D-5744-93E0-E75CF0D93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89" y="2088857"/>
            <a:ext cx="2312458" cy="3321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939970-8BAD-5B49-8FC0-EA6997C42B86}"/>
              </a:ext>
            </a:extLst>
          </p:cNvPr>
          <p:cNvSpPr txBox="1"/>
          <p:nvPr/>
        </p:nvSpPr>
        <p:spPr>
          <a:xfrm>
            <a:off x="255789" y="5525304"/>
            <a:ext cx="696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Слева </a:t>
            </a:r>
            <a:r>
              <a:rPr lang="ru-RU" dirty="0" err="1"/>
              <a:t>направ</a:t>
            </a:r>
            <a:r>
              <a:rPr lang="en-US" dirty="0"/>
              <a:t>o</a:t>
            </a:r>
            <a:r>
              <a:rPr lang="ru-RU" dirty="0"/>
              <a:t>: </a:t>
            </a:r>
            <a:r>
              <a:rPr lang="en-US" dirty="0" err="1"/>
              <a:t>Commamonas</a:t>
            </a:r>
            <a:r>
              <a:rPr lang="en-US" dirty="0"/>
              <a:t> aquatica, Neisseria gonorrhoeae, </a:t>
            </a:r>
            <a:r>
              <a:rPr lang="en-US" dirty="0" err="1"/>
              <a:t>Pandoraea</a:t>
            </a:r>
            <a:r>
              <a:rPr lang="en-US" dirty="0"/>
              <a:t> </a:t>
            </a:r>
            <a:r>
              <a:rPr lang="en-US" dirty="0" err="1"/>
              <a:t>pnomenusa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90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0A5652-ABD8-E542-96ED-F5FF06C88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748" y="0"/>
            <a:ext cx="9366504" cy="7595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Исходные геномы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F2A59EEB-CDCB-0D42-AC0F-20F4B82983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6306862"/>
              </p:ext>
            </p:extLst>
          </p:nvPr>
        </p:nvGraphicFramePr>
        <p:xfrm>
          <a:off x="1915871" y="926592"/>
          <a:ext cx="8360257" cy="548640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0601">
                  <a:extLst>
                    <a:ext uri="{9D8B030D-6E8A-4147-A177-3AD203B41FA5}">
                      <a16:colId xmlns:a16="http://schemas.microsoft.com/office/drawing/2014/main" val="1949896234"/>
                    </a:ext>
                  </a:extLst>
                </a:gridCol>
                <a:gridCol w="1914092">
                  <a:extLst>
                    <a:ext uri="{9D8B030D-6E8A-4147-A177-3AD203B41FA5}">
                      <a16:colId xmlns:a16="http://schemas.microsoft.com/office/drawing/2014/main" val="3462774281"/>
                    </a:ext>
                  </a:extLst>
                </a:gridCol>
                <a:gridCol w="2161071">
                  <a:extLst>
                    <a:ext uri="{9D8B030D-6E8A-4147-A177-3AD203B41FA5}">
                      <a16:colId xmlns:a16="http://schemas.microsoft.com/office/drawing/2014/main" val="3462846103"/>
                    </a:ext>
                  </a:extLst>
                </a:gridCol>
                <a:gridCol w="2494493">
                  <a:extLst>
                    <a:ext uri="{9D8B030D-6E8A-4147-A177-3AD203B41FA5}">
                      <a16:colId xmlns:a16="http://schemas.microsoft.com/office/drawing/2014/main" val="3636395294"/>
                    </a:ext>
                  </a:extLst>
                </a:gridCol>
              </a:tblGrid>
              <a:tr h="797196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Род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Средняя длина генома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Среднее кол-во генов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Среднее кол-во участков </a:t>
                      </a:r>
                      <a:r>
                        <a:rPr lang="en-US" sz="2000" dirty="0"/>
                        <a:t>Z-DNA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530683"/>
                  </a:ext>
                </a:extLst>
              </a:tr>
              <a:tr h="5210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Neisseria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3133146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2271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17808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679757"/>
                  </a:ext>
                </a:extLst>
              </a:tr>
              <a:tr h="52102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Herbaspirillum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5412755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4871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85574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159450"/>
                  </a:ext>
                </a:extLst>
              </a:tr>
              <a:tr h="52102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Massilia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5133376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6101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156244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907456"/>
                  </a:ext>
                </a:extLst>
              </a:tr>
              <a:tr h="52102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Commamonas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4832368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4432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367859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478618"/>
                  </a:ext>
                </a:extLst>
              </a:tr>
              <a:tr h="52102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</a:rPr>
                        <a:t>Paraburkholderia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8173433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7384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110335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754699"/>
                  </a:ext>
                </a:extLst>
              </a:tr>
              <a:tr h="52102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</a:rPr>
                        <a:t>Rhodoferax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4714642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4490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71594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498315"/>
                  </a:ext>
                </a:extLst>
              </a:tr>
              <a:tr h="52102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</a:rPr>
                        <a:t>Pandoraea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9632013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4902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120566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631512"/>
                  </a:ext>
                </a:extLst>
              </a:tr>
              <a:tr h="521023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</a:rPr>
                        <a:t>Bordetella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5132278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4697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111961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960190"/>
                  </a:ext>
                </a:extLst>
              </a:tr>
              <a:tr h="52102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</a:rPr>
                        <a:t>Acidovorax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4098593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4463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120033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93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964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59E7B-2C0E-8944-8433-2F76ABD2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292" y="145669"/>
            <a:ext cx="8281416" cy="972304"/>
          </a:xfrm>
        </p:spPr>
        <p:txBody>
          <a:bodyPr/>
          <a:lstStyle/>
          <a:p>
            <a:pPr algn="ctr"/>
            <a:r>
              <a:rPr lang="ru-RU" dirty="0"/>
              <a:t>Исследованные белки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B0751F-5C90-514E-A1E3-B47E94139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07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B5E1D-650F-C64C-8057-61400246D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952" y="173061"/>
            <a:ext cx="8510016" cy="944912"/>
          </a:xfrm>
        </p:spPr>
        <p:txBody>
          <a:bodyPr/>
          <a:lstStyle/>
          <a:p>
            <a:pPr algn="ctr"/>
            <a:r>
              <a:rPr lang="ru-RU" dirty="0"/>
              <a:t>Тепловая карта кластеров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B47969-6712-7F4A-BB66-CFF4BEBB8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37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297728-EF01-354A-893F-37D5E429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408" y="241673"/>
            <a:ext cx="7949184" cy="876300"/>
          </a:xfrm>
        </p:spPr>
        <p:txBody>
          <a:bodyPr/>
          <a:lstStyle/>
          <a:p>
            <a:pPr algn="ctr"/>
            <a:r>
              <a:rPr lang="ru-RU" dirty="0"/>
              <a:t>Наиболее интересные кластеры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BBE2C6-325D-1344-BB2A-EECC61157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019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297728-EF01-354A-893F-37D5E429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408" y="241673"/>
            <a:ext cx="7949184" cy="876300"/>
          </a:xfrm>
        </p:spPr>
        <p:txBody>
          <a:bodyPr/>
          <a:lstStyle/>
          <a:p>
            <a:pPr algn="ctr"/>
            <a:r>
              <a:rPr lang="ru-RU" dirty="0"/>
              <a:t>Наиболее интересные кластеры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BBE2C6-325D-1344-BB2A-EECC61157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4152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297728-EF01-354A-893F-37D5E429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408" y="241673"/>
            <a:ext cx="7949184" cy="876300"/>
          </a:xfrm>
        </p:spPr>
        <p:txBody>
          <a:bodyPr/>
          <a:lstStyle/>
          <a:p>
            <a:pPr algn="ctr"/>
            <a:r>
              <a:rPr lang="ru-RU" dirty="0"/>
              <a:t>Наиболее интересные кластеры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BBE2C6-325D-1344-BB2A-EECC61157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408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98355-7449-2B42-9225-461F4B0B6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560" y="217289"/>
            <a:ext cx="4754880" cy="900684"/>
          </a:xfrm>
        </p:spPr>
        <p:txBody>
          <a:bodyPr/>
          <a:lstStyle/>
          <a:p>
            <a:pPr algn="ctr"/>
            <a:r>
              <a:rPr lang="ru-RU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C75372-11F8-4342-AD5A-F443039D0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382975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{15CF1023-A8D7-0D4F-A1FB-2AC28D8C3817}tf10001120</Template>
  <TotalTime>147</TotalTime>
  <Words>126</Words>
  <Application>Microsoft Macintosh PowerPoint</Application>
  <PresentationFormat>Широкоэкранный</PresentationFormat>
  <Paragraphs>64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Corbel</vt:lpstr>
      <vt:lpstr>Gill Sans MT</vt:lpstr>
      <vt:lpstr>Посылка</vt:lpstr>
      <vt:lpstr>Предсказание Z-DNA и её консервативности среди таксона Betaproteobacteria</vt:lpstr>
      <vt:lpstr>Betaproteobacteria </vt:lpstr>
      <vt:lpstr>Исходные геномы</vt:lpstr>
      <vt:lpstr>Исследованные белки</vt:lpstr>
      <vt:lpstr>Тепловая карта кластеров</vt:lpstr>
      <vt:lpstr>Наиболее интересные кластеры</vt:lpstr>
      <vt:lpstr>Наиболее интересные кластеры</vt:lpstr>
      <vt:lpstr>Наиболее интересные кластеры</vt:lpstr>
      <vt:lpstr>Выводы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Предсказание Z-DNA и её консервативности среди таксона Betaproteobacteria</dc:title>
  <dc:creator>Олеся Белова</dc:creator>
  <cp:lastModifiedBy>Олеся Белова</cp:lastModifiedBy>
  <cp:revision>2</cp:revision>
  <dcterms:created xsi:type="dcterms:W3CDTF">2022-06-15T18:10:46Z</dcterms:created>
  <dcterms:modified xsi:type="dcterms:W3CDTF">2022-06-15T20:38:39Z</dcterms:modified>
</cp:coreProperties>
</file>